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9"/>
  </p:notesMasterIdLst>
  <p:sldIdLst>
    <p:sldId id="256" r:id="rId2"/>
    <p:sldId id="259" r:id="rId3"/>
    <p:sldId id="273" r:id="rId4"/>
    <p:sldId id="274" r:id="rId5"/>
    <p:sldId id="264" r:id="rId6"/>
    <p:sldId id="265" r:id="rId7"/>
    <p:sldId id="277" r:id="rId8"/>
    <p:sldId id="270" r:id="rId9"/>
    <p:sldId id="271" r:id="rId10"/>
    <p:sldId id="278" r:id="rId11"/>
    <p:sldId id="276" r:id="rId12"/>
    <p:sldId id="266" r:id="rId13"/>
    <p:sldId id="260" r:id="rId14"/>
    <p:sldId id="275" r:id="rId15"/>
    <p:sldId id="281" r:id="rId16"/>
    <p:sldId id="283" r:id="rId17"/>
    <p:sldId id="284" r:id="rId18"/>
    <p:sldId id="285" r:id="rId19"/>
    <p:sldId id="286" r:id="rId20"/>
    <p:sldId id="287" r:id="rId21"/>
    <p:sldId id="288" r:id="rId22"/>
    <p:sldId id="269" r:id="rId23"/>
    <p:sldId id="262" r:id="rId24"/>
    <p:sldId id="268" r:id="rId25"/>
    <p:sldId id="267" r:id="rId26"/>
    <p:sldId id="272" r:id="rId27"/>
    <p:sldId id="25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0" autoAdjust="0"/>
    <p:restoredTop sz="94643" autoAdjust="0"/>
  </p:normalViewPr>
  <p:slideViewPr>
    <p:cSldViewPr>
      <p:cViewPr varScale="1">
        <p:scale>
          <a:sx n="102" d="100"/>
          <a:sy n="102" d="100"/>
        </p:scale>
        <p:origin x="-124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8E294-35DC-4C58-95F9-2CC5979A64BA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A5C7DB-0633-4F8B-A4B2-CC24C642A2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1167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0363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806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501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01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8473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1418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F866D-3253-4982-8040-9FFE502BAF46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27508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F866D-3253-4982-8040-9FFE502BAF4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5261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F866D-3253-4982-8040-9FFE502BAF46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19109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F866D-3253-4982-8040-9FFE502BAF46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98211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F866D-3253-4982-8040-9FFE502BAF46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7507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5992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F866D-3253-4982-8040-9FFE502BAF46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1070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DF866D-3253-4982-8040-9FFE502BAF46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68967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89525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06486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562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9392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3551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4520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5027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082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159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3792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4144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3416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A5C7DB-0633-4F8B-A4B2-CC24C642A21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330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01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791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82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2650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699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18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1730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616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5669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868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30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67FC9-BB4B-439E-BBD7-C4FCB367066D}" type="datetimeFigureOut">
              <a:rPr lang="en-US" smtClean="0"/>
              <a:t>4/26/2012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BA945-E438-41DD-B16E-E47D929271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350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6.png"/><Relationship Id="rId4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36.png"/><Relationship Id="rId4" Type="http://schemas.openxmlformats.org/officeDocument/2006/relationships/image" Target="../media/image4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7.xml"/><Relationship Id="rId1" Type="http://schemas.openxmlformats.org/officeDocument/2006/relationships/video" Target="http://www.youtube-nocookie.com/v/-ouOwpYQqic?version=3&amp;hl=en_US&amp;rel=0" TargetMode="Externa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60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hyperlink" Target="http://www.bookweekonline.com/" TargetMode="External"/><Relationship Id="rId9" Type="http://schemas.openxmlformats.org/officeDocument/2006/relationships/image" Target="../media/image6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interest.com/myrao/pre-school-tea/" TargetMode="External"/><Relationship Id="rId5" Type="http://schemas.openxmlformats.org/officeDocument/2006/relationships/hyperlink" Target="http://www.bhlmc.wikispaces.com/" TargetMode="External"/><Relationship Id="rId4" Type="http://schemas.openxmlformats.org/officeDocument/2006/relationships/image" Target="../media/image6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mfox.com/mem-reads-aloud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2942"/>
            <a:ext cx="28575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715" y="1260536"/>
            <a:ext cx="1675477" cy="23368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7646">
            <a:off x="2258907" y="3125116"/>
            <a:ext cx="2154379" cy="215437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003" y="144006"/>
            <a:ext cx="7772400" cy="1470025"/>
          </a:xfrm>
        </p:spPr>
        <p:txBody>
          <a:bodyPr/>
          <a:lstStyle/>
          <a:p>
            <a:r>
              <a:rPr lang="en-US" b="1" dirty="0" smtClean="0">
                <a:latin typeface="Kristen ITC" pitchFamily="66" charset="0"/>
              </a:rPr>
              <a:t>The Very     Hungry Reader!</a:t>
            </a:r>
            <a:endParaRPr lang="en-US" b="1" dirty="0">
              <a:latin typeface="Kristen ITC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16058" y="5533006"/>
            <a:ext cx="29908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Kristen ITC" pitchFamily="66" charset="0"/>
              </a:rPr>
              <a:t>Mrs. Myra Oleynik</a:t>
            </a:r>
          </a:p>
          <a:p>
            <a:pPr algn="ctr"/>
            <a:r>
              <a:rPr lang="en-US" dirty="0" smtClean="0">
                <a:latin typeface="Kristen ITC" pitchFamily="66" charset="0"/>
              </a:rPr>
              <a:t>Bower Hill </a:t>
            </a:r>
          </a:p>
          <a:p>
            <a:pPr algn="ctr"/>
            <a:r>
              <a:rPr lang="en-US" dirty="0" smtClean="0">
                <a:latin typeface="Kristen ITC" pitchFamily="66" charset="0"/>
              </a:rPr>
              <a:t>Library Media Specialist</a:t>
            </a:r>
          </a:p>
          <a:p>
            <a:pPr algn="ctr"/>
            <a:r>
              <a:rPr lang="en-US" dirty="0" smtClean="0">
                <a:latin typeface="Kristen ITC" pitchFamily="66" charset="0"/>
              </a:rPr>
              <a:t>April 2012</a:t>
            </a:r>
            <a:endParaRPr lang="en-US" dirty="0">
              <a:latin typeface="Kristen ITC" pitchFamily="66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4301" y="2286000"/>
            <a:ext cx="1785489" cy="22745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08977">
            <a:off x="548648" y="4016138"/>
            <a:ext cx="1995448" cy="237348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7517" y="1371600"/>
            <a:ext cx="1944815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73284">
            <a:off x="6327110" y="4061471"/>
            <a:ext cx="2385628" cy="2155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5686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458686"/>
            <a:ext cx="5815012" cy="470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latin typeface="Kristen ITC" pitchFamily="66" charset="0"/>
              </a:rPr>
              <a:t>Handling Books</a:t>
            </a:r>
            <a:endParaRPr lang="en-US" sz="5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045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29369" y="430620"/>
            <a:ext cx="381000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atin typeface="Kristen ITC" pitchFamily="66" charset="0"/>
              </a:rPr>
              <a:t>During the reading</a:t>
            </a:r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Be a ham and read with expression! Change your voice for different characters and vary the speed</a:t>
            </a:r>
            <a:r>
              <a:rPr lang="en-US" dirty="0" smtClean="0"/>
              <a:t>.</a:t>
            </a:r>
          </a:p>
          <a:p>
            <a:pPr marL="285750" indent="-285750">
              <a:buFont typeface="Arial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Focus on the flow of the story.  Your students need to hear fluent, phrased, expressive reading.  Don't interrupt the story to ask too many questions. </a:t>
            </a:r>
          </a:p>
          <a:p>
            <a:endParaRPr lang="en-US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Don't forget to share the pictures! </a:t>
            </a:r>
            <a:endParaRPr lang="en-US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998" y="197609"/>
            <a:ext cx="2444001" cy="211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2137" y="2314113"/>
            <a:ext cx="2098336" cy="220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59" y="152400"/>
            <a:ext cx="2040328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209800"/>
            <a:ext cx="2350950" cy="2350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74" y="4670229"/>
            <a:ext cx="1715551" cy="2074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423" y="4613739"/>
            <a:ext cx="2166891" cy="2166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903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81399"/>
            <a:ext cx="5279686" cy="2636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99369"/>
            <a:ext cx="4191000" cy="2902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8907">
            <a:off x="607660" y="503133"/>
            <a:ext cx="36195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6950" y="3836258"/>
            <a:ext cx="2381250" cy="2381250"/>
          </a:xfrm>
          <a:prstGeom prst="rect">
            <a:avLst/>
          </a:prstGeom>
          <a:noFill/>
          <a:ln>
            <a:noFill/>
          </a:ln>
          <a:effectLst>
            <a:outerShdw dist="127000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452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754576"/>
            <a:ext cx="52357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7030A0"/>
                </a:solidFill>
                <a:latin typeface="Kristen ITC" pitchFamily="66" charset="0"/>
              </a:rPr>
              <a:t>Dialogic Reading</a:t>
            </a:r>
            <a:endParaRPr lang="en-US" sz="4800" b="1" dirty="0">
              <a:solidFill>
                <a:srgbClr val="7030A0"/>
              </a:solidFill>
              <a:latin typeface="Kristen ITC" pitchFamily="66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14400" y="1752600"/>
            <a:ext cx="74676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The fundamental reading technique in dialogic reading is the </a:t>
            </a:r>
            <a:r>
              <a:rPr lang="en-US" sz="2400" dirty="0" smtClean="0">
                <a:solidFill>
                  <a:srgbClr val="7030A0"/>
                </a:solidFill>
              </a:rPr>
              <a:t>PEER sequence</a:t>
            </a:r>
            <a:r>
              <a:rPr lang="en-US" sz="2400" dirty="0" smtClean="0"/>
              <a:t>. This is a short interaction between a child and the adult.   </a:t>
            </a:r>
            <a:r>
              <a:rPr lang="en-US" sz="2400" b="1" dirty="0" smtClean="0"/>
              <a:t>Think dialogue!</a:t>
            </a:r>
          </a:p>
          <a:p>
            <a:endParaRPr lang="en-US" sz="2400" dirty="0"/>
          </a:p>
          <a:p>
            <a:r>
              <a:rPr lang="en-US" sz="2400" dirty="0" smtClean="0"/>
              <a:t>The adult:</a:t>
            </a:r>
          </a:p>
          <a:p>
            <a:endParaRPr lang="en-US" sz="2400" dirty="0" smtClean="0"/>
          </a:p>
          <a:p>
            <a:r>
              <a:rPr lang="en-US" sz="2400" b="1" dirty="0" smtClean="0">
                <a:solidFill>
                  <a:srgbClr val="7030A0"/>
                </a:solidFill>
              </a:rPr>
              <a:t>P</a:t>
            </a:r>
            <a:r>
              <a:rPr lang="en-US" sz="2400" dirty="0" smtClean="0"/>
              <a:t>rompts the child to say something about the book,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E</a:t>
            </a:r>
            <a:r>
              <a:rPr lang="en-US" sz="2400" dirty="0" smtClean="0"/>
              <a:t>valuates the child's response, 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E</a:t>
            </a:r>
            <a:r>
              <a:rPr lang="en-US" sz="2400" dirty="0" smtClean="0"/>
              <a:t>xpands the child's response by rephrasing and adding information to it, and </a:t>
            </a:r>
          </a:p>
          <a:p>
            <a:r>
              <a:rPr lang="en-US" sz="2400" b="1" dirty="0" smtClean="0">
                <a:solidFill>
                  <a:srgbClr val="7030A0"/>
                </a:solidFill>
              </a:rPr>
              <a:t>R</a:t>
            </a:r>
            <a:r>
              <a:rPr lang="en-US" sz="2400" dirty="0" smtClean="0"/>
              <a:t>epeats the prompt to make sure the child has learned from the expansion.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5736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28" y="3429000"/>
            <a:ext cx="2209800" cy="3069167"/>
          </a:xfrm>
          <a:prstGeom prst="rect">
            <a:avLst/>
          </a:prstGeom>
          <a:noFill/>
          <a:ln>
            <a:noFill/>
          </a:ln>
          <a:effectLst>
            <a:outerShdw dist="127000" dir="2700000" algn="ctr" rotWithShape="0">
              <a:schemeClr val="bg1">
                <a:lumMod val="7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2575264" y="304800"/>
            <a:ext cx="641633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b="1" dirty="0" smtClean="0">
                <a:latin typeface="Kristen ITC" pitchFamily="66" charset="0"/>
              </a:rPr>
              <a:t>After Reading</a:t>
            </a:r>
          </a:p>
          <a:p>
            <a:endParaRPr lang="en-US" b="1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Briefly </a:t>
            </a:r>
            <a:r>
              <a:rPr lang="en-US" sz="2800" dirty="0"/>
              <a:t>check on student </a:t>
            </a:r>
            <a:r>
              <a:rPr lang="en-US" sz="2800" dirty="0" smtClean="0"/>
              <a:t>comprehension with higher-order questions.</a:t>
            </a:r>
            <a:r>
              <a:rPr lang="en-US" sz="2800" dirty="0"/>
              <a:t>  </a:t>
            </a:r>
            <a:endParaRPr lang="en-US" sz="28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8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/>
              <a:t>Make </a:t>
            </a:r>
            <a:r>
              <a:rPr lang="en-US" sz="2800" dirty="0" smtClean="0"/>
              <a:t>connections </a:t>
            </a:r>
            <a:r>
              <a:rPr lang="en-US" sz="2800" dirty="0"/>
              <a:t>to other stories </a:t>
            </a:r>
            <a:r>
              <a:rPr lang="en-US" sz="2800" dirty="0" smtClean="0"/>
              <a:t>students </a:t>
            </a:r>
            <a:r>
              <a:rPr lang="en-US" sz="2800" dirty="0"/>
              <a:t>have </a:t>
            </a:r>
            <a:r>
              <a:rPr lang="en-US" sz="2800" dirty="0" smtClean="0"/>
              <a:t>heard.  Similar </a:t>
            </a:r>
            <a:r>
              <a:rPr lang="en-US" sz="2800" dirty="0"/>
              <a:t>themes or situations? </a:t>
            </a:r>
            <a:endParaRPr lang="en-US" sz="28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8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Model for </a:t>
            </a:r>
            <a:r>
              <a:rPr lang="en-US" sz="2800" dirty="0"/>
              <a:t>the students how to return to the </a:t>
            </a:r>
            <a:r>
              <a:rPr lang="en-US" sz="2800" dirty="0" smtClean="0"/>
              <a:t>text </a:t>
            </a:r>
            <a:r>
              <a:rPr lang="en-US" sz="2800" dirty="0"/>
              <a:t>to answer a </a:t>
            </a:r>
            <a:r>
              <a:rPr lang="en-US" sz="2800" dirty="0" smtClean="0"/>
              <a:t>question.</a:t>
            </a:r>
            <a:r>
              <a:rPr lang="en-US" sz="2800" dirty="0"/>
              <a:t>  </a:t>
            </a:r>
            <a:endParaRPr lang="en-US" sz="2800" dirty="0" smtClean="0"/>
          </a:p>
          <a:p>
            <a:pPr marL="285750" indent="-285750">
              <a:buFont typeface="Arial" pitchFamily="34" charset="0"/>
              <a:buChar char="•"/>
            </a:pPr>
            <a:endParaRPr lang="en-US" sz="2800" dirty="0"/>
          </a:p>
          <a:p>
            <a:pPr marL="285750" indent="-285750">
              <a:buFont typeface="Arial" pitchFamily="34" charset="0"/>
              <a:buChar char="•"/>
            </a:pPr>
            <a:r>
              <a:rPr lang="en-US" sz="2800" dirty="0" smtClean="0"/>
              <a:t>Don't </a:t>
            </a:r>
            <a:r>
              <a:rPr lang="en-US" sz="2800" dirty="0"/>
              <a:t>put the book away! </a:t>
            </a:r>
          </a:p>
        </p:txBody>
      </p:sp>
    </p:spTree>
    <p:extLst>
      <p:ext uri="{BB962C8B-B14F-4D97-AF65-F5344CB8AC3E}">
        <p14:creationId xmlns:p14="http://schemas.microsoft.com/office/powerpoint/2010/main" val="58350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Day        </a:t>
            </a:r>
            <a:r>
              <a:rPr lang="en-US" dirty="0" err="1" smtClean="0">
                <a:latin typeface="Kristen ITC" pitchFamily="66" charset="0"/>
              </a:rPr>
              <a:t>Prereading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81600" cy="4800600"/>
          </a:xfrm>
        </p:spPr>
        <p:txBody>
          <a:bodyPr>
            <a:normAutofit lnSpcReduction="10000"/>
          </a:bodyPr>
          <a:lstStyle/>
          <a:p>
            <a:pPr marL="0" lvl="0" indent="0">
              <a:spcBef>
                <a:spcPct val="0"/>
              </a:spcBef>
            </a:pPr>
            <a:r>
              <a:rPr lang="en-US" sz="2000" dirty="0" smtClean="0"/>
              <a:t> Take a picture walk with students.</a:t>
            </a:r>
          </a:p>
          <a:p>
            <a:pPr marL="0" lvl="0" indent="0">
              <a:spcBef>
                <a:spcPct val="0"/>
              </a:spcBef>
            </a:pPr>
            <a:endParaRPr lang="en-US" sz="2000" dirty="0" smtClean="0"/>
          </a:p>
          <a:p>
            <a:pPr marL="0" lvl="0" indent="0">
              <a:spcBef>
                <a:spcPct val="0"/>
              </a:spcBef>
            </a:pPr>
            <a:r>
              <a:rPr lang="en-US" sz="2000" dirty="0" smtClean="0"/>
              <a:t> If re-reading a favorite, ask the child to recall what happened in the book. </a:t>
            </a:r>
          </a:p>
          <a:p>
            <a:pPr marL="0" lvl="0" indent="0">
              <a:spcBef>
                <a:spcPct val="0"/>
              </a:spcBef>
            </a:pPr>
            <a:endParaRPr lang="en-US" sz="2000" dirty="0" smtClean="0"/>
          </a:p>
          <a:p>
            <a:pPr marL="0" lvl="0" indent="0">
              <a:spcBef>
                <a:spcPct val="0"/>
              </a:spcBef>
            </a:pPr>
            <a:r>
              <a:rPr lang="en-US" sz="2000" dirty="0" smtClean="0"/>
              <a:t> If reading a new book, ask the child to make predictions. </a:t>
            </a:r>
          </a:p>
          <a:p>
            <a:pPr marL="0" lvl="0" indent="0">
              <a:spcBef>
                <a:spcPct val="0"/>
              </a:spcBef>
            </a:pPr>
            <a:endParaRPr lang="en-US" sz="2000" dirty="0" smtClean="0"/>
          </a:p>
          <a:p>
            <a:pPr marL="0" lvl="0" indent="0" eaLnBrk="0" hangingPunct="0">
              <a:spcBef>
                <a:spcPct val="0"/>
              </a:spcBef>
            </a:pPr>
            <a:r>
              <a:rPr lang="en-US" sz="2000" dirty="0" smtClean="0"/>
              <a:t> What do you see in the pictures? </a:t>
            </a:r>
          </a:p>
          <a:p>
            <a:pPr marL="0" lvl="0" indent="0" eaLnBrk="0" hangingPunct="0">
              <a:spcBef>
                <a:spcPct val="0"/>
              </a:spcBef>
            </a:pPr>
            <a:endParaRPr lang="en-US" sz="2000" dirty="0" smtClean="0"/>
          </a:p>
          <a:p>
            <a:pPr marL="0" lvl="0" indent="0" eaLnBrk="0" hangingPunct="0">
              <a:spcBef>
                <a:spcPct val="0"/>
              </a:spcBef>
            </a:pPr>
            <a:r>
              <a:rPr lang="en-US" sz="2000" dirty="0" smtClean="0"/>
              <a:t> What do you think this book is about? </a:t>
            </a:r>
          </a:p>
          <a:p>
            <a:pPr marL="0" lvl="0" indent="0" eaLnBrk="0" hangingPunct="0">
              <a:spcBef>
                <a:spcPct val="0"/>
              </a:spcBef>
            </a:pPr>
            <a:endParaRPr lang="en-US" sz="2000" dirty="0" smtClean="0"/>
          </a:p>
          <a:p>
            <a:pPr marL="0" lvl="0" indent="0" eaLnBrk="0" hangingPunct="0">
              <a:spcBef>
                <a:spcPct val="0"/>
              </a:spcBef>
            </a:pPr>
            <a:r>
              <a:rPr lang="en-US" sz="2000" dirty="0" smtClean="0"/>
              <a:t> What do you think will happen in the book? </a:t>
            </a:r>
          </a:p>
          <a:p>
            <a:pPr marL="0" lvl="0" indent="0" eaLnBrk="0" hangingPunct="0">
              <a:spcBef>
                <a:spcPct val="0"/>
              </a:spcBef>
              <a:buNone/>
            </a:pPr>
            <a:endParaRPr lang="en-US" sz="2000" dirty="0" smtClean="0"/>
          </a:p>
          <a:p>
            <a:pPr marL="0" lvl="0" indent="0" eaLnBrk="0" hangingPunct="0">
              <a:spcBef>
                <a:spcPct val="0"/>
              </a:spcBef>
            </a:pPr>
            <a:r>
              <a:rPr lang="en-US" sz="2000" dirty="0" smtClean="0"/>
              <a:t> Listen to the child's answers and restate with    complete sentences. </a:t>
            </a:r>
          </a:p>
          <a:p>
            <a:pPr marL="0" lvl="0" indent="0" eaLnBrk="0" hangingPunct="0">
              <a:spcBef>
                <a:spcPct val="0"/>
              </a:spcBef>
            </a:pPr>
            <a:endParaRPr lang="en-US" sz="180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C784-CBEB-4E2C-B936-C0C3C28C3853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555" y="317240"/>
            <a:ext cx="1035627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438400"/>
            <a:ext cx="2363442" cy="32107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608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Day </a:t>
            </a:r>
            <a:r>
              <a:rPr lang="en-US" dirty="0">
                <a:latin typeface="Kristen ITC" pitchFamily="66" charset="0"/>
              </a:rPr>
              <a:t> </a:t>
            </a:r>
            <a:r>
              <a:rPr lang="en-US" dirty="0" smtClean="0">
                <a:latin typeface="Kristen ITC" pitchFamily="66" charset="0"/>
              </a:rPr>
              <a:t>       Reading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While reading the book prompt the child to talk about it.</a:t>
            </a:r>
          </a:p>
          <a:p>
            <a:pPr marL="0" indent="0">
              <a:buNone/>
            </a:pPr>
            <a:r>
              <a:rPr lang="en-US" sz="2400" dirty="0" smtClean="0"/>
              <a:t> </a:t>
            </a:r>
          </a:p>
          <a:p>
            <a:r>
              <a:rPr lang="en-US" sz="2400" dirty="0" smtClean="0"/>
              <a:t>Ask “Scaffolding Questions” </a:t>
            </a:r>
          </a:p>
          <a:p>
            <a:pPr marL="0" indent="0">
              <a:buNone/>
            </a:pPr>
            <a:r>
              <a:rPr lang="en-US" sz="2400" dirty="0"/>
              <a:t> </a:t>
            </a:r>
            <a:r>
              <a:rPr lang="en-US" sz="2400" dirty="0" smtClean="0"/>
              <a:t>      What is that?</a:t>
            </a:r>
          </a:p>
          <a:p>
            <a:pPr marL="457200" lvl="1" indent="0">
              <a:buNone/>
            </a:pPr>
            <a:r>
              <a:rPr lang="en-US" sz="2400" dirty="0" smtClean="0"/>
              <a:t>Where do you think they are?</a:t>
            </a:r>
          </a:p>
          <a:p>
            <a:pPr marL="457200" lvl="1" indent="0">
              <a:buNone/>
            </a:pPr>
            <a:r>
              <a:rPr lang="en-US" sz="2400" dirty="0" smtClean="0"/>
              <a:t>What time is it in the story?</a:t>
            </a:r>
          </a:p>
          <a:p>
            <a:pPr marL="457200" lvl="1" indent="0">
              <a:buNone/>
            </a:pPr>
            <a:r>
              <a:rPr lang="en-US" sz="2400" dirty="0" smtClean="0"/>
              <a:t>Why do you think she did that?</a:t>
            </a:r>
          </a:p>
          <a:p>
            <a:pPr marL="457200" lvl="1" indent="0">
              <a:buNone/>
            </a:pPr>
            <a:r>
              <a:rPr lang="en-US" sz="2400" dirty="0" smtClean="0"/>
              <a:t>How do you think he felt?</a:t>
            </a:r>
          </a:p>
          <a:p>
            <a:pPr marL="457200" lvl="1" indent="0">
              <a:buNone/>
            </a:pPr>
            <a:r>
              <a:rPr lang="en-US" sz="2400" dirty="0" smtClean="0"/>
              <a:t>How did they do that?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C784-CBEB-4E2C-B936-C0C3C28C3853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971800"/>
            <a:ext cx="2931160" cy="32328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199" y="317240"/>
            <a:ext cx="1035627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306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53170">
            <a:off x="6817062" y="2763185"/>
            <a:ext cx="2065851" cy="2062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Day         After Reading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Relate events in book to activities and events in the child's life. Remember when…</a:t>
            </a:r>
          </a:p>
          <a:p>
            <a:r>
              <a:rPr lang="en-US" dirty="0" smtClean="0"/>
              <a:t>Have you ever seen...</a:t>
            </a:r>
          </a:p>
          <a:p>
            <a:r>
              <a:rPr lang="en-US" dirty="0" smtClean="0"/>
              <a:t>When was the last time you felt...</a:t>
            </a:r>
          </a:p>
          <a:p>
            <a:r>
              <a:rPr lang="en-US" dirty="0" smtClean="0"/>
              <a:t>What's your favorite...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C784-CBEB-4E2C-B936-C0C3C28C3853}" type="slidenum">
              <a:rPr lang="en-US" smtClean="0"/>
              <a:pPr/>
              <a:t>17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9687">
            <a:off x="5003464" y="4241465"/>
            <a:ext cx="20574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349897"/>
            <a:ext cx="1035627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7806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39348"/>
            <a:ext cx="8229600" cy="1143000"/>
          </a:xfrm>
        </p:spPr>
        <p:txBody>
          <a:bodyPr/>
          <a:lstStyle/>
          <a:p>
            <a:r>
              <a:rPr lang="en-US" dirty="0" smtClean="0">
                <a:latin typeface="Kristen ITC" pitchFamily="66" charset="0"/>
              </a:rPr>
              <a:t>Three Day Program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505200"/>
            <a:ext cx="8229600" cy="4525963"/>
          </a:xfrm>
        </p:spPr>
        <p:txBody>
          <a:bodyPr/>
          <a:lstStyle/>
          <a:p>
            <a:r>
              <a:rPr lang="en-US" dirty="0" smtClean="0"/>
              <a:t>When children participate in the reading of the same book over three days, the strategies used provide opportunities for a more engaging reading experience.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C784-CBEB-4E2C-B936-C0C3C28C3853}" type="slidenum">
              <a:rPr lang="en-US" smtClean="0"/>
              <a:pPr/>
              <a:t>18</a:t>
            </a:fld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600200"/>
            <a:ext cx="1676398" cy="1603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1768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72278"/>
            <a:ext cx="81534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Kristen ITC" pitchFamily="66" charset="0"/>
              </a:rPr>
              <a:t>Day        of         Day Program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648200" cy="495300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Book Intro:  Use  few sentences introducing main character and central problem; use front and back cover illustrations and title page. </a:t>
            </a:r>
          </a:p>
          <a:p>
            <a:r>
              <a:rPr lang="en-US" sz="2000" b="1" dirty="0" smtClean="0"/>
              <a:t>Read book for enjoyment </a:t>
            </a:r>
            <a:r>
              <a:rPr lang="en-US" sz="2000" dirty="0" smtClean="0"/>
              <a:t>and insert </a:t>
            </a:r>
            <a:r>
              <a:rPr lang="en-US" sz="2000" dirty="0"/>
              <a:t>v</a:t>
            </a:r>
            <a:r>
              <a:rPr lang="en-US" sz="2000" dirty="0" smtClean="0"/>
              <a:t>ocabulary using illustrations, gestures or definitions. </a:t>
            </a:r>
          </a:p>
          <a:p>
            <a:r>
              <a:rPr lang="en-US" sz="2000" dirty="0" smtClean="0"/>
              <a:t>Make comments about what the character is thinking or feeling. </a:t>
            </a:r>
          </a:p>
          <a:p>
            <a:r>
              <a:rPr lang="en-US" sz="2000" dirty="0" smtClean="0"/>
              <a:t>After Reading: Ask “why” questions that  requires explanation. </a:t>
            </a:r>
          </a:p>
          <a:p>
            <a:r>
              <a:rPr lang="en-US" sz="2000" dirty="0" smtClean="0"/>
              <a:t>Demonstrate how to answer the question by saying, “I’m thinking…”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C784-CBEB-4E2C-B936-C0C3C28C3853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4482">
            <a:off x="5694055" y="1299183"/>
            <a:ext cx="2514600" cy="218931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701" y="3810000"/>
            <a:ext cx="2714279" cy="2595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234043"/>
            <a:ext cx="1056409" cy="101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43982"/>
            <a:ext cx="1035627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870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3656">
            <a:off x="6370560" y="595940"/>
            <a:ext cx="2245505" cy="20685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1270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</p:spPr>
        <p:txBody>
          <a:bodyPr>
            <a:normAutofit/>
          </a:bodyPr>
          <a:lstStyle/>
          <a:p>
            <a:r>
              <a:rPr lang="en-US" sz="6000" dirty="0" smtClean="0">
                <a:latin typeface="Kristen ITC" pitchFamily="66" charset="0"/>
              </a:rPr>
              <a:t>Why read aloud?</a:t>
            </a:r>
          </a:p>
          <a:p>
            <a:r>
              <a:rPr lang="en-US" sz="6000" dirty="0" smtClean="0">
                <a:latin typeface="Kristen ITC" pitchFamily="66" charset="0"/>
              </a:rPr>
              <a:t>When to read?</a:t>
            </a:r>
          </a:p>
          <a:p>
            <a:r>
              <a:rPr lang="en-US" sz="6000" dirty="0" smtClean="0">
                <a:latin typeface="Kristen ITC" pitchFamily="66" charset="0"/>
              </a:rPr>
              <a:t>How to read?</a:t>
            </a:r>
          </a:p>
          <a:p>
            <a:r>
              <a:rPr lang="en-US" sz="6000" dirty="0" smtClean="0">
                <a:latin typeface="Kristen ITC" pitchFamily="66" charset="0"/>
              </a:rPr>
              <a:t>What to read?</a:t>
            </a:r>
            <a:endParaRPr lang="en-US" sz="6000" dirty="0">
              <a:latin typeface="Kristen ITC" pitchFamily="66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6427" y="3050958"/>
            <a:ext cx="2105964" cy="3083733"/>
          </a:xfrm>
          <a:prstGeom prst="rect">
            <a:avLst/>
          </a:prstGeom>
          <a:noFill/>
          <a:ln>
            <a:noFill/>
          </a:ln>
          <a:effectLst>
            <a:outerShdw blurRad="76200" dist="127000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081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6840" y="694353"/>
            <a:ext cx="7543800" cy="762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Kristen ITC" pitchFamily="66" charset="0"/>
              </a:rPr>
              <a:t>Day        of         Day Program</a:t>
            </a:r>
            <a:endParaRPr lang="en-US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19400" y="1676400"/>
            <a:ext cx="601067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	</a:t>
            </a:r>
          </a:p>
          <a:p>
            <a:r>
              <a:rPr lang="en-US" sz="2400" dirty="0" smtClean="0"/>
              <a:t>Ask questions about characters and the problem.   “What examples can you find?”</a:t>
            </a:r>
          </a:p>
          <a:p>
            <a:r>
              <a:rPr lang="en-US" sz="2400" dirty="0" smtClean="0"/>
              <a:t>Insert vocabulary enhancements, including verbal definitions. </a:t>
            </a:r>
          </a:p>
          <a:p>
            <a:r>
              <a:rPr lang="en-US" sz="2400" dirty="0" smtClean="0"/>
              <a:t>Comment on what other characters are feeling or thinking. Ask more analytical follow-up questions.</a:t>
            </a:r>
          </a:p>
          <a:p>
            <a:r>
              <a:rPr lang="en-US" sz="2400" dirty="0" smtClean="0"/>
              <a:t>Ask purposeful questions to prompt thinking.  “What if?”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C784-CBEB-4E2C-B936-C0C3C28C3853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02" y="4191000"/>
            <a:ext cx="1721528" cy="214284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10" y="1600200"/>
            <a:ext cx="1807820" cy="2222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7826" y="365976"/>
            <a:ext cx="1056409" cy="101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136" y="381000"/>
            <a:ext cx="1023788" cy="97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189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53838"/>
            <a:ext cx="7924800" cy="762000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>
                <a:latin typeface="Kristen ITC" pitchFamily="66" charset="0"/>
              </a:rPr>
              <a:t>Day         of         </a:t>
            </a:r>
            <a:r>
              <a:rPr lang="en-US" dirty="0">
                <a:latin typeface="Kristen ITC" pitchFamily="66" charset="0"/>
              </a:rPr>
              <a:t>Day </a:t>
            </a:r>
            <a:r>
              <a:rPr lang="en-US" dirty="0" smtClean="0">
                <a:latin typeface="Kristen ITC" pitchFamily="66" charset="0"/>
              </a:rPr>
              <a:t>Program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52383" y="1524000"/>
            <a:ext cx="7696200" cy="495300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Re-identify the problem and describe the solution. </a:t>
            </a:r>
          </a:p>
          <a:p>
            <a:r>
              <a:rPr lang="en-US" sz="2400" dirty="0" smtClean="0"/>
              <a:t>Recall title of book and locate author on cover. 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 </a:t>
            </a:r>
          </a:p>
          <a:p>
            <a:r>
              <a:rPr lang="en-US" sz="2400" dirty="0" smtClean="0"/>
              <a:t>Call attention to vocabulary in different contexts and look closer at illustrations. </a:t>
            </a:r>
          </a:p>
          <a:p>
            <a:r>
              <a:rPr lang="en-US" sz="2400" dirty="0" smtClean="0"/>
              <a:t>Make connections to self, text, world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14C784-CBEB-4E2C-B936-C0C3C28C3853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011" y="2538098"/>
            <a:ext cx="2307451" cy="23308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127000" dir="27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370" y="2559600"/>
            <a:ext cx="2220745" cy="2225187"/>
          </a:xfrm>
          <a:prstGeom prst="rect">
            <a:avLst/>
          </a:prstGeom>
          <a:noFill/>
          <a:ln>
            <a:noFill/>
          </a:ln>
          <a:effectLst>
            <a:outerShdw blurRad="342900" dist="38100" dir="6600000" algn="tl" rotWithShape="0">
              <a:schemeClr val="bg1">
                <a:lumMod val="50000"/>
                <a:alpha val="4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156" y="2590800"/>
            <a:ext cx="1584484" cy="227813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chemeClr val="bg1">
                <a:lumMod val="65000"/>
                <a:alpha val="92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1683" y="228600"/>
            <a:ext cx="1056409" cy="101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28600"/>
            <a:ext cx="1056409" cy="101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96572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19" y="416522"/>
            <a:ext cx="3124200" cy="2936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24110">
            <a:off x="1215554" y="3710919"/>
            <a:ext cx="2765230" cy="2765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-ouOwpYQqic?version=3&amp;hl=en_US&amp;rel=0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4550037" y="3164878"/>
            <a:ext cx="3908163" cy="2931122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8082" y="607763"/>
            <a:ext cx="2536400" cy="217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804" y="607764"/>
            <a:ext cx="2763892" cy="2177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026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84212">
            <a:off x="4026472" y="3811451"/>
            <a:ext cx="2435168" cy="2435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600200" y="381000"/>
            <a:ext cx="5317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What to Read</a:t>
            </a:r>
          </a:p>
          <a:p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53143" y="1573553"/>
            <a:ext cx="5257800" cy="4730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Mother Goose Rhymes &amp; Songs</a:t>
            </a:r>
          </a:p>
          <a:p>
            <a:pPr lvl="1"/>
            <a:r>
              <a:rPr lang="en-US" dirty="0" smtClean="0"/>
              <a:t>Stimulates language and listening</a:t>
            </a:r>
          </a:p>
          <a:p>
            <a:pPr lvl="1"/>
            <a:r>
              <a:rPr lang="en-US" dirty="0" smtClean="0"/>
              <a:t>Four nursery rhymes by kindergarten—indicator of child’s reading success</a:t>
            </a:r>
          </a:p>
          <a:p>
            <a:pPr lvl="1"/>
            <a:endParaRPr lang="en-US" dirty="0" smtClean="0"/>
          </a:p>
          <a:p>
            <a:pPr lvl="1">
              <a:lnSpc>
                <a:spcPct val="0"/>
              </a:lnSpc>
            </a:pPr>
            <a:endParaRPr lang="en-US" dirty="0" smtClean="0"/>
          </a:p>
          <a:p>
            <a:r>
              <a:rPr lang="en-US" sz="2400" b="1" dirty="0" smtClean="0"/>
              <a:t>Books with repetitions</a:t>
            </a:r>
          </a:p>
          <a:p>
            <a:pPr lvl="1"/>
            <a:r>
              <a:rPr lang="en-US" dirty="0" smtClean="0"/>
              <a:t>Children can join in—e.g.. </a:t>
            </a:r>
            <a:r>
              <a:rPr lang="en-US" i="1" dirty="0" smtClean="0"/>
              <a:t>Brown Bear, Very Hungry Caterpillar</a:t>
            </a:r>
          </a:p>
          <a:p>
            <a:pPr lvl="1"/>
            <a:endParaRPr lang="en-US" i="1" dirty="0"/>
          </a:p>
          <a:p>
            <a:r>
              <a:rPr lang="en-US" sz="2400" b="1" dirty="0" smtClean="0"/>
              <a:t>Predictable books</a:t>
            </a:r>
          </a:p>
          <a:p>
            <a:pPr lvl="1">
              <a:buFontTx/>
              <a:buNone/>
            </a:pPr>
            <a:r>
              <a:rPr lang="en-US" dirty="0" smtClean="0"/>
              <a:t>Stop at key words</a:t>
            </a:r>
          </a:p>
          <a:p>
            <a:pPr lvl="1">
              <a:buFontTx/>
              <a:buNone/>
            </a:pPr>
            <a:r>
              <a:rPr lang="en-US" dirty="0" smtClean="0"/>
              <a:t>Let children provide the word</a:t>
            </a:r>
          </a:p>
          <a:p>
            <a:pPr lvl="1">
              <a:lnSpc>
                <a:spcPct val="40000"/>
              </a:lnSpc>
            </a:pPr>
            <a:endParaRPr lang="en-US" dirty="0" smtClean="0"/>
          </a:p>
          <a:p>
            <a:r>
              <a:rPr lang="en-US" sz="2400" b="1" dirty="0" smtClean="0"/>
              <a:t>Interactive books</a:t>
            </a:r>
          </a:p>
          <a:p>
            <a:pPr lvl="1"/>
            <a:r>
              <a:rPr lang="en-US" dirty="0" smtClean="0"/>
              <a:t>Pick up little nuances</a:t>
            </a:r>
          </a:p>
          <a:p>
            <a:pPr lvl="1"/>
            <a:endParaRPr lang="en-US" i="1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4428">
            <a:off x="6559543" y="808419"/>
            <a:ext cx="2077730" cy="2597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776" y="3810000"/>
            <a:ext cx="2238375" cy="25431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47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0" y="-228600"/>
            <a:ext cx="13716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7695" y="228600"/>
            <a:ext cx="9296400" cy="83099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US" sz="4800" b="1" dirty="0" smtClean="0"/>
              <a:t>www.pbskids.org/island/activities</a:t>
            </a:r>
            <a:endParaRPr lang="en-US" sz="4800" b="1" dirty="0"/>
          </a:p>
        </p:txBody>
      </p:sp>
    </p:spTree>
    <p:extLst>
      <p:ext uri="{BB962C8B-B14F-4D97-AF65-F5344CB8AC3E}">
        <p14:creationId xmlns:p14="http://schemas.microsoft.com/office/powerpoint/2010/main" val="79163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76461"/>
            <a:ext cx="3303443" cy="4151327"/>
          </a:xfrm>
          <a:prstGeom prst="rect">
            <a:avLst/>
          </a:prstGeom>
          <a:noFill/>
          <a:ln>
            <a:noFill/>
          </a:ln>
          <a:effectLst>
            <a:outerShdw dist="127000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44858">
            <a:off x="3556377" y="4728840"/>
            <a:ext cx="3562641" cy="184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85" y="4456126"/>
            <a:ext cx="3048000" cy="230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0"/>
            <a:ext cx="3826634" cy="2873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8992" y="4845403"/>
            <a:ext cx="1981200" cy="1804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921" y="4456126"/>
            <a:ext cx="1765443" cy="2252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949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770" y="3541536"/>
            <a:ext cx="4822800" cy="2847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89120" y="304800"/>
            <a:ext cx="34551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4"/>
              </a:rPr>
              <a:t>http://www.bookweekonline.com/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032" y="362289"/>
            <a:ext cx="217143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48453">
            <a:off x="423595" y="2789002"/>
            <a:ext cx="2321845" cy="2290763"/>
          </a:xfrm>
          <a:prstGeom prst="rect">
            <a:avLst/>
          </a:prstGeom>
          <a:noFill/>
          <a:ln>
            <a:noFill/>
          </a:ln>
          <a:effectLst>
            <a:outerShdw dist="127000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673" y="1096347"/>
            <a:ext cx="2335266" cy="2127805"/>
          </a:xfrm>
          <a:prstGeom prst="rect">
            <a:avLst/>
          </a:prstGeom>
          <a:noFill/>
          <a:ln>
            <a:noFill/>
          </a:ln>
          <a:effectLst>
            <a:outerShdw dist="127000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4324">
            <a:off x="2600275" y="4114102"/>
            <a:ext cx="2138496" cy="2192295"/>
          </a:xfrm>
          <a:prstGeom prst="rect">
            <a:avLst/>
          </a:prstGeom>
          <a:noFill/>
          <a:ln>
            <a:noFill/>
          </a:ln>
          <a:effectLst>
            <a:outerShdw dist="127000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938690"/>
            <a:ext cx="1905000" cy="2624667"/>
          </a:xfrm>
          <a:prstGeom prst="rect">
            <a:avLst/>
          </a:prstGeom>
          <a:noFill/>
          <a:ln>
            <a:noFill/>
          </a:ln>
          <a:effectLst>
            <a:outerShdw dist="127000" dir="2700000" algn="ctr" rotWithShape="0">
              <a:schemeClr val="bg1">
                <a:lumMod val="65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63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089" y="2885697"/>
            <a:ext cx="6000750" cy="336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990600"/>
            <a:ext cx="3943350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7400" y="2209800"/>
            <a:ext cx="510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hlinkClick r:id="rId5"/>
              </a:rPr>
              <a:t>www.bhlmc.wikispaces.com</a:t>
            </a:r>
            <a:endParaRPr lang="en-US" sz="3200" dirty="0"/>
          </a:p>
        </p:txBody>
      </p:sp>
      <p:sp>
        <p:nvSpPr>
          <p:cNvPr id="2" name="Rectangle 1"/>
          <p:cNvSpPr/>
          <p:nvPr/>
        </p:nvSpPr>
        <p:spPr>
          <a:xfrm>
            <a:off x="2590800" y="5105400"/>
            <a:ext cx="43428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6"/>
              </a:rPr>
              <a:t>http://pinterest.com/myrao/pre-school-tea/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90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66415"/>
            <a:ext cx="2593848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271" y="2514600"/>
            <a:ext cx="8229600" cy="3505200"/>
          </a:xfrm>
        </p:spPr>
        <p:txBody>
          <a:bodyPr>
            <a:normAutofit/>
          </a:bodyPr>
          <a:lstStyle/>
          <a:p>
            <a:r>
              <a:rPr lang="en-US" dirty="0" smtClean="0"/>
              <a:t>To tap into student’s own prior</a:t>
            </a:r>
          </a:p>
          <a:p>
            <a:pPr marL="0" indent="0">
              <a:buNone/>
            </a:pPr>
            <a:r>
              <a:rPr lang="en-US" dirty="0" smtClean="0"/>
              <a:t>     knowledge and background.</a:t>
            </a:r>
          </a:p>
          <a:p>
            <a:r>
              <a:rPr lang="en-US" dirty="0" smtClean="0"/>
              <a:t>To make connections with text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</a:t>
            </a:r>
            <a:r>
              <a:rPr lang="en-US" i="1" dirty="0" smtClean="0"/>
              <a:t>to self, to text, to world</a:t>
            </a:r>
          </a:p>
          <a:p>
            <a:r>
              <a:rPr lang="en-US" dirty="0" smtClean="0"/>
              <a:t>To demonstrate how to draw inferences.</a:t>
            </a:r>
          </a:p>
          <a:p>
            <a:r>
              <a:rPr lang="en-US" dirty="0" smtClean="0"/>
              <a:t>To demonstrate how to elaborate details.</a:t>
            </a: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0271" y="1219200"/>
            <a:ext cx="568937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Why read aloud?</a:t>
            </a:r>
            <a:endParaRPr lang="en-US" sz="5400" dirty="0">
              <a:latin typeface="Kristen ITC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38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438400"/>
            <a:ext cx="3115396" cy="40694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609600"/>
            <a:ext cx="5807476" cy="5668963"/>
          </a:xfrm>
        </p:spPr>
        <p:txBody>
          <a:bodyPr/>
          <a:lstStyle/>
          <a:p>
            <a:r>
              <a:rPr lang="en-US" dirty="0" smtClean="0"/>
              <a:t>To learn sounds and structure of the English language</a:t>
            </a:r>
          </a:p>
          <a:p>
            <a:endParaRPr lang="en-US" dirty="0" smtClean="0"/>
          </a:p>
          <a:p>
            <a:r>
              <a:rPr lang="en-US" dirty="0" smtClean="0"/>
              <a:t>To condition the child’s brain to associate reading with pleasure</a:t>
            </a:r>
          </a:p>
          <a:p>
            <a:endParaRPr lang="en-US" dirty="0" smtClean="0"/>
          </a:p>
          <a:p>
            <a:r>
              <a:rPr lang="en-US" dirty="0" smtClean="0"/>
              <a:t>To build vocabulary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To provide reading role model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60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909935"/>
            <a:ext cx="49519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dirty="0" smtClean="0">
                <a:latin typeface="Kristen ITC" pitchFamily="66" charset="0"/>
              </a:rPr>
              <a:t>What to read?</a:t>
            </a:r>
            <a:endParaRPr lang="en-US" sz="5400" dirty="0">
              <a:latin typeface="Kristen ITC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8400" y="-1762125"/>
            <a:ext cx="137160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4069533" y="2505264"/>
            <a:ext cx="35122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atin typeface="Kristen ITC" pitchFamily="66" charset="0"/>
              </a:rPr>
              <a:t>When</a:t>
            </a:r>
          </a:p>
          <a:p>
            <a:pPr algn="ctr"/>
            <a:r>
              <a:rPr lang="en-US" sz="5400" b="1" dirty="0" smtClean="0">
                <a:latin typeface="Kristen ITC" pitchFamily="66" charset="0"/>
              </a:rPr>
              <a:t>to  </a:t>
            </a:r>
          </a:p>
          <a:p>
            <a:pPr algn="ctr"/>
            <a:r>
              <a:rPr lang="en-US" sz="5400" b="1" dirty="0" smtClean="0">
                <a:latin typeface="Kristen ITC" pitchFamily="66" charset="0"/>
              </a:rPr>
              <a:t>read?</a:t>
            </a:r>
            <a:endParaRPr lang="en-US" sz="5400" b="1" dirty="0">
              <a:latin typeface="Kristen ITC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04606" y="5277624"/>
            <a:ext cx="65817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 smtClean="0"/>
              <a:t>www.readaloud.org</a:t>
            </a:r>
            <a:endParaRPr lang="en-US" sz="6000" b="1" dirty="0"/>
          </a:p>
        </p:txBody>
      </p:sp>
    </p:spTree>
    <p:extLst>
      <p:ext uri="{BB962C8B-B14F-4D97-AF65-F5344CB8AC3E}">
        <p14:creationId xmlns:p14="http://schemas.microsoft.com/office/powerpoint/2010/main" val="287459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989" y="5486400"/>
            <a:ext cx="8229600" cy="1143000"/>
          </a:xfrm>
          <a:ln cmpd="sng">
            <a:noFill/>
            <a:prstDash val="dash"/>
          </a:ln>
        </p:spPr>
        <p:txBody>
          <a:bodyPr>
            <a:normAutofit/>
          </a:bodyPr>
          <a:lstStyle/>
          <a:p>
            <a:r>
              <a:rPr lang="en-US" sz="5400" b="1" dirty="0" smtClean="0">
                <a:latin typeface="Kristen ITC" pitchFamily="66" charset="0"/>
              </a:rPr>
              <a:t>How to read?</a:t>
            </a:r>
            <a:endParaRPr lang="en-US" sz="5400" b="1" dirty="0">
              <a:latin typeface="Kristen ITC" pitchFamily="66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99089" y="304800"/>
            <a:ext cx="5867400" cy="5082835"/>
          </a:xfrm>
          <a:prstGeom prst="rect">
            <a:avLst/>
          </a:prstGeom>
          <a:noFill/>
          <a:ln w="22225" cmpd="dbl">
            <a:solidFill>
              <a:schemeClr val="tx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50807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latin typeface="Kristen ITC" pitchFamily="66" charset="0"/>
              </a:rPr>
              <a:t>Getting Started</a:t>
            </a:r>
            <a:endParaRPr lang="en-US" sz="5400" b="1" dirty="0"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48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Make read aloud time a happy time! </a:t>
            </a:r>
            <a:r>
              <a:rPr lang="en-US" dirty="0" smtClean="0"/>
              <a:t>  </a:t>
            </a:r>
          </a:p>
          <a:p>
            <a:r>
              <a:rPr lang="en-US" dirty="0">
                <a:solidFill>
                  <a:srgbClr val="00B0F0"/>
                </a:solidFill>
              </a:rPr>
              <a:t>E</a:t>
            </a:r>
            <a:r>
              <a:rPr lang="en-US" dirty="0" smtClean="0">
                <a:solidFill>
                  <a:srgbClr val="00B0F0"/>
                </a:solidFill>
              </a:rPr>
              <a:t>stablish rules for appropriate behavior.</a:t>
            </a:r>
            <a:endParaRPr lang="en-US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Read from a variety of genre: poetry, folklore,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   fiction, non-fiction, wordless books </a:t>
            </a:r>
          </a:p>
          <a:p>
            <a:r>
              <a:rPr lang="en-US" dirty="0" smtClean="0">
                <a:solidFill>
                  <a:srgbClr val="00B050"/>
                </a:solidFill>
              </a:rPr>
              <a:t>Always preview the book before sharing with your students.</a:t>
            </a:r>
            <a:r>
              <a:rPr lang="en-US" dirty="0" smtClean="0"/>
              <a:t>  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Share author and illustrator information with students.  Make connections to other books you have read by same authors. 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4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33800" y="-1482505"/>
            <a:ext cx="13716000" cy="906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03481">
            <a:off x="6824497" y="1907361"/>
            <a:ext cx="1905000" cy="2781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52400" y="503726"/>
            <a:ext cx="828348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 dirty="0" smtClean="0"/>
              <a:t>www.memfox.com</a:t>
            </a:r>
            <a:endParaRPr 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357075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28600" y="678290"/>
            <a:ext cx="8762783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smtClean="0">
                <a:hlinkClick r:id="rId3"/>
              </a:rPr>
              <a:t>http://www.memfox.com/mem-reads-aloud</a:t>
            </a:r>
            <a:endParaRPr lang="en-US" sz="3600" b="1" dirty="0" smtClean="0"/>
          </a:p>
          <a:p>
            <a:endParaRPr lang="en-US" sz="28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0"/>
            <a:ext cx="2571750" cy="286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275273"/>
            <a:ext cx="300584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001729"/>
            <a:ext cx="2219325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8497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482</TotalTime>
  <Words>676</Words>
  <Application>Microsoft Office PowerPoint</Application>
  <PresentationFormat>On-screen Show (4:3)</PresentationFormat>
  <Paragraphs>171</Paragraphs>
  <Slides>27</Slides>
  <Notes>27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The Very     Hungry Reader!</vt:lpstr>
      <vt:lpstr>PowerPoint Presentation</vt:lpstr>
      <vt:lpstr>PowerPoint Presentation</vt:lpstr>
      <vt:lpstr>PowerPoint Presentation</vt:lpstr>
      <vt:lpstr>PowerPoint Presentation</vt:lpstr>
      <vt:lpstr>How to read?</vt:lpstr>
      <vt:lpstr>Getting Started</vt:lpstr>
      <vt:lpstr>PowerPoint Presentation</vt:lpstr>
      <vt:lpstr>PowerPoint Presentation</vt:lpstr>
      <vt:lpstr>Handling Books</vt:lpstr>
      <vt:lpstr>PowerPoint Presentation</vt:lpstr>
      <vt:lpstr>PowerPoint Presentation</vt:lpstr>
      <vt:lpstr>PowerPoint Presentation</vt:lpstr>
      <vt:lpstr>PowerPoint Presentation</vt:lpstr>
      <vt:lpstr>Day        Prereading</vt:lpstr>
      <vt:lpstr>Day         Reading</vt:lpstr>
      <vt:lpstr>Day         After Reading</vt:lpstr>
      <vt:lpstr>Three Day Program</vt:lpstr>
      <vt:lpstr>Day        of         Day Program</vt:lpstr>
      <vt:lpstr>Day        of         Day Program</vt:lpstr>
      <vt:lpstr>Day         of         Day Program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Family</dc:creator>
  <cp:lastModifiedBy>Family</cp:lastModifiedBy>
  <cp:revision>42</cp:revision>
  <cp:lastPrinted>2012-04-27T01:23:12Z</cp:lastPrinted>
  <dcterms:created xsi:type="dcterms:W3CDTF">2012-04-26T00:11:43Z</dcterms:created>
  <dcterms:modified xsi:type="dcterms:W3CDTF">2012-04-27T01:49:03Z</dcterms:modified>
</cp:coreProperties>
</file>